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5" r:id="rId3"/>
    <p:sldId id="398" r:id="rId5"/>
    <p:sldId id="435" r:id="rId6"/>
    <p:sldId id="264" r:id="rId7"/>
    <p:sldId id="402" r:id="rId8"/>
    <p:sldId id="403" r:id="rId9"/>
    <p:sldId id="400" r:id="rId10"/>
    <p:sldId id="416" r:id="rId11"/>
    <p:sldId id="417" r:id="rId12"/>
    <p:sldId id="418" r:id="rId13"/>
    <p:sldId id="420" r:id="rId14"/>
    <p:sldId id="422" r:id="rId15"/>
    <p:sldId id="405" r:id="rId16"/>
  </p:sldIdLst>
  <p:sldSz cx="9144000" cy="5143500" type="screen16x9"/>
  <p:notesSz cx="6858000" cy="9144000"/>
  <p:custDataLst>
    <p:tags r:id="rId20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5930" lvl="1" indent="-11303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3130" lvl="2" indent="-22733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0330" lvl="3" indent="-34163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7530" lvl="4" indent="-45593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-45593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-45593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-45593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-45593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2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2540B0"/>
    <a:srgbClr val="FDEADA"/>
    <a:srgbClr val="FFC000"/>
    <a:srgbClr val="D2322B"/>
    <a:srgbClr val="FFFDE6"/>
    <a:srgbClr val="FED000"/>
    <a:srgbClr val="FDDE13"/>
    <a:srgbClr val="E62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2" autoAdjust="0"/>
    <p:restoredTop sz="94374" autoAdjust="0"/>
  </p:normalViewPr>
  <p:slideViewPr>
    <p:cSldViewPr snapToGrid="0" showGuides="1">
      <p:cViewPr varScale="1">
        <p:scale>
          <a:sx n="142" d="100"/>
          <a:sy n="142" d="100"/>
        </p:scale>
        <p:origin x="846" y="114"/>
      </p:cViewPr>
      <p:guideLst>
        <p:guide orient="horz" pos="1582"/>
        <p:guide pos="2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8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0EFD8F5-B2C0-4A15-AE24-C643F9DA750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593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313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033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753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jpeg"/><Relationship Id="rId4" Type="http://schemas.openxmlformats.org/officeDocument/2006/relationships/image" Target="../media/image7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jpeg"/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l="667" t="4629" r="624" b="30844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7" y="1197874"/>
            <a:ext cx="7702948" cy="25319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46" y="3549315"/>
            <a:ext cx="4489111" cy="7435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323" y="1"/>
            <a:ext cx="2911148" cy="1239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4" y="4200361"/>
            <a:ext cx="460902" cy="4609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930" y="1678483"/>
            <a:ext cx="199693" cy="213957"/>
          </a:xfrm>
          <a:prstGeom prst="rect">
            <a:avLst/>
          </a:prstGeom>
        </p:spPr>
      </p:pic>
      <p:pic>
        <p:nvPicPr>
          <p:cNvPr id="6" name="图片 1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773728" y="7302"/>
            <a:ext cx="1353177" cy="7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84" y="297671"/>
            <a:ext cx="753686" cy="6440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667" t="4629" r="624" b="30844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" y="154656"/>
            <a:ext cx="8964048" cy="4834188"/>
          </a:xfrm>
          <a:prstGeom prst="rect">
            <a:avLst/>
          </a:prstGeom>
        </p:spPr>
      </p:pic>
      <p:pic>
        <p:nvPicPr>
          <p:cNvPr id="12" name="图片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3728" y="7302"/>
            <a:ext cx="1353177" cy="7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8" b="16023"/>
          <a:stretch>
            <a:fillRect/>
          </a:stretch>
        </p:blipFill>
        <p:spPr>
          <a:xfrm>
            <a:off x="7636600" y="3969135"/>
            <a:ext cx="1543420" cy="11670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667" t="4629" r="624" b="30844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同侧圆角矩形 1"/>
          <p:cNvSpPr/>
          <p:nvPr userDrawn="1"/>
        </p:nvSpPr>
        <p:spPr>
          <a:xfrm>
            <a:off x="147127" y="206185"/>
            <a:ext cx="8849748" cy="4851450"/>
          </a:xfrm>
          <a:prstGeom prst="round2Same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 t="8655" r="7810" b="2924"/>
          <a:stretch>
            <a:fillRect/>
          </a:stretch>
        </p:blipFill>
        <p:spPr>
          <a:xfrm>
            <a:off x="8042299" y="3862137"/>
            <a:ext cx="1101701" cy="1281363"/>
          </a:xfrm>
          <a:prstGeom prst="rect">
            <a:avLst/>
          </a:prstGeom>
        </p:spPr>
      </p:pic>
      <p:pic>
        <p:nvPicPr>
          <p:cNvPr id="11" name="图片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3728" y="7302"/>
            <a:ext cx="1353177" cy="72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6.GIF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18.jpeg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17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3.png"/><Relationship Id="rId3" Type="http://schemas.openxmlformats.org/officeDocument/2006/relationships/image" Target="../media/image19.png"/><Relationship Id="rId2" Type="http://schemas.openxmlformats.org/officeDocument/2006/relationships/tags" Target="../tags/tag5.xml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jpe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tags" Target="../tags/tag6.xml"/><Relationship Id="rId2" Type="http://schemas.openxmlformats.org/officeDocument/2006/relationships/image" Target="../media/image24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310652" y="0"/>
            <a:ext cx="2468722" cy="818147"/>
            <a:chOff x="3465051" y="0"/>
            <a:chExt cx="2468722" cy="818147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4" b="12048"/>
            <a:stretch>
              <a:fillRect/>
            </a:stretch>
          </p:blipFill>
          <p:spPr>
            <a:xfrm>
              <a:off x="3465051" y="0"/>
              <a:ext cx="2468722" cy="818147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092515" y="96808"/>
              <a:ext cx="12137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聚  焦</a:t>
              </a:r>
              <a:endPara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37"/>
          <a:stretch>
            <a:fillRect/>
          </a:stretch>
        </p:blipFill>
        <p:spPr>
          <a:xfrm>
            <a:off x="7042764" y="2698755"/>
            <a:ext cx="1953641" cy="2444745"/>
          </a:xfrm>
          <a:prstGeom prst="rect">
            <a:avLst/>
          </a:prstGeom>
        </p:spPr>
      </p:pic>
      <p:sp>
        <p:nvSpPr>
          <p:cNvPr id="7" name="AutoShape 27"/>
          <p:cNvSpPr>
            <a:spLocks noChangeArrowheads="1"/>
          </p:cNvSpPr>
          <p:nvPr/>
        </p:nvSpPr>
        <p:spPr bwMode="auto">
          <a:xfrm>
            <a:off x="4317428" y="3676191"/>
            <a:ext cx="2923891" cy="782602"/>
          </a:xfrm>
          <a:prstGeom prst="wedgeRoundRectCallout">
            <a:avLst>
              <a:gd name="adj1" fmla="val 57772"/>
              <a:gd name="adj2" fmla="val -36278"/>
              <a:gd name="adj3" fmla="val 16667"/>
            </a:avLst>
          </a:prstGeom>
          <a:solidFill>
            <a:srgbClr val="FBEBD8"/>
          </a:solidFill>
          <a:ln>
            <a:solidFill>
              <a:srgbClr val="FBA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你知道太阳系中的天体都是怎样运动的？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93" y="660706"/>
            <a:ext cx="4076098" cy="407609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678017" y="1125200"/>
            <a:ext cx="39416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200" b="1" dirty="0">
                <a:solidFill>
                  <a:srgbClr val="2540B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在太阳的引力作用下，太阳系的行星、矮行星、小天体等都在围绕太阳运行。还有一些卫星围绕着行星转动。</a:t>
            </a:r>
            <a:endParaRPr lang="zh-CN" altLang="en-US" sz="2200" b="1" dirty="0">
              <a:solidFill>
                <a:srgbClr val="2540B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kepuchina.cn/yc/201712/W02018020735016603015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30"/>
          <a:stretch>
            <a:fillRect/>
          </a:stretch>
        </p:blipFill>
        <p:spPr bwMode="auto">
          <a:xfrm>
            <a:off x="2200275" y="400405"/>
            <a:ext cx="4743450" cy="300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022774" y="3129280"/>
            <a:ext cx="1849120" cy="1612432"/>
            <a:chOff x="1022774" y="3122507"/>
            <a:chExt cx="1849120" cy="1612432"/>
          </a:xfrm>
        </p:grpSpPr>
        <p:sp>
          <p:nvSpPr>
            <p:cNvPr id="6" name="AutoShape 27"/>
            <p:cNvSpPr>
              <a:spLocks noChangeArrowheads="1"/>
            </p:cNvSpPr>
            <p:nvPr/>
          </p:nvSpPr>
          <p:spPr bwMode="auto">
            <a:xfrm>
              <a:off x="1022774" y="3122507"/>
              <a:ext cx="1849120" cy="1612432"/>
            </a:xfrm>
            <a:prstGeom prst="wedgeRoundRectCallout">
              <a:avLst>
                <a:gd name="adj1" fmla="val 69542"/>
                <a:gd name="adj2" fmla="val -36697"/>
                <a:gd name="adj3" fmla="val 16667"/>
              </a:avLst>
            </a:prstGeom>
            <a:blipFill>
              <a:blip r:embed="rId3"/>
              <a:stretch>
                <a:fillRect/>
              </a:stretch>
            </a:blipFill>
            <a:ln>
              <a:solidFill>
                <a:srgbClr val="FBA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</a:pPr>
              <a:endParaRPr lang="zh-CN" altLang="en-US" sz="2000" b="1" dirty="0">
                <a:latin typeface="+mn-lt"/>
                <a:ea typeface="楷体" panose="02010609060101010101" pitchFamily="49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15132" y="4239807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日全食</a:t>
              </a:r>
              <a:endParaRPr lang="zh-CN" altLang="en-US" sz="2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59199" y="3375962"/>
            <a:ext cx="1801706" cy="1324429"/>
            <a:chOff x="3759199" y="3369189"/>
            <a:chExt cx="1801706" cy="1324429"/>
          </a:xfrm>
        </p:grpSpPr>
        <p:sp>
          <p:nvSpPr>
            <p:cNvPr id="8" name="AutoShape 27"/>
            <p:cNvSpPr>
              <a:spLocks noChangeArrowheads="1"/>
            </p:cNvSpPr>
            <p:nvPr/>
          </p:nvSpPr>
          <p:spPr bwMode="auto">
            <a:xfrm>
              <a:off x="3759199" y="3369189"/>
              <a:ext cx="1801706" cy="1324429"/>
            </a:xfrm>
            <a:prstGeom prst="wedgeRoundRectCallout">
              <a:avLst>
                <a:gd name="adj1" fmla="val 63443"/>
                <a:gd name="adj2" fmla="val -46159"/>
                <a:gd name="adj3" fmla="val 16667"/>
              </a:avLst>
            </a:prstGeom>
            <a:blipFill>
              <a:blip r:embed="rId4"/>
              <a:stretch>
                <a:fillRect/>
              </a:stretch>
            </a:blipFill>
            <a:ln>
              <a:solidFill>
                <a:srgbClr val="FBA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</a:pPr>
              <a:endParaRPr lang="zh-CN" altLang="en-US" sz="2000" b="1" dirty="0">
                <a:latin typeface="+mn-lt"/>
                <a:ea typeface="楷体" panose="02010609060101010101" pitchFamily="49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80593" y="4239807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日环食</a:t>
              </a:r>
              <a:endParaRPr lang="zh-CN" altLang="en-US" sz="2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98827" y="1503680"/>
            <a:ext cx="2106506" cy="1872282"/>
            <a:chOff x="6698827" y="1496907"/>
            <a:chExt cx="2106506" cy="1872282"/>
          </a:xfrm>
        </p:grpSpPr>
        <p:sp>
          <p:nvSpPr>
            <p:cNvPr id="9" name="AutoShape 27"/>
            <p:cNvSpPr>
              <a:spLocks noChangeArrowheads="1"/>
            </p:cNvSpPr>
            <p:nvPr/>
          </p:nvSpPr>
          <p:spPr bwMode="auto">
            <a:xfrm>
              <a:off x="6698827" y="1496907"/>
              <a:ext cx="2106506" cy="1872282"/>
            </a:xfrm>
            <a:prstGeom prst="wedgeRoundRectCallout">
              <a:avLst>
                <a:gd name="adj1" fmla="val -71580"/>
                <a:gd name="adj2" fmla="val 40895"/>
                <a:gd name="adj3" fmla="val 16667"/>
              </a:avLst>
            </a:prstGeom>
            <a:blipFill>
              <a:blip r:embed="rId5"/>
              <a:stretch>
                <a:fillRect/>
              </a:stretch>
            </a:blipFill>
            <a:ln>
              <a:solidFill>
                <a:srgbClr val="FBA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</a:pPr>
              <a:endParaRPr lang="zh-CN" altLang="en-US" sz="2000" b="1" dirty="0">
                <a:latin typeface="+mn-lt"/>
                <a:ea typeface="楷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697402" y="286840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日偏食</a:t>
              </a:r>
              <a:endParaRPr lang="zh-CN" altLang="en-US" sz="20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16252" y="2133845"/>
            <a:ext cx="18577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月球挡住了</a:t>
            </a:r>
            <a:r>
              <a:rPr lang="zh-CN" altLang="en-US" b="1" dirty="0">
                <a:solidFill>
                  <a:srgbClr val="FF0000"/>
                </a:solidFill>
              </a:rPr>
              <a:t>全部</a:t>
            </a:r>
            <a:r>
              <a:rPr lang="zh-CN" altLang="en-US" b="1" dirty="0"/>
              <a:t>的太阳光时发生</a:t>
            </a:r>
            <a:r>
              <a:rPr lang="zh-CN" altLang="en-US" b="1" u="sng" dirty="0">
                <a:solidFill>
                  <a:srgbClr val="FF0000"/>
                </a:solidFill>
              </a:rPr>
              <a:t>日全食</a:t>
            </a:r>
            <a:r>
              <a:rPr lang="zh-CN" altLang="en-US" b="1" dirty="0"/>
              <a:t>。</a:t>
            </a:r>
            <a:endParaRPr lang="zh-CN" altLang="en-US" b="1" dirty="0"/>
          </a:p>
        </p:txBody>
      </p:sp>
      <p:sp>
        <p:nvSpPr>
          <p:cNvPr id="19" name="矩形 18"/>
          <p:cNvSpPr/>
          <p:nvPr/>
        </p:nvSpPr>
        <p:spPr>
          <a:xfrm>
            <a:off x="6587067" y="756674"/>
            <a:ext cx="23300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月球挡住了</a:t>
            </a:r>
            <a:r>
              <a:rPr lang="zh-CN" altLang="en-US" b="1" dirty="0">
                <a:solidFill>
                  <a:srgbClr val="FF0000"/>
                </a:solidFill>
              </a:rPr>
              <a:t>部分</a:t>
            </a:r>
            <a:r>
              <a:rPr lang="zh-CN" altLang="en-US" b="1" dirty="0"/>
              <a:t>的太阳光时发生</a:t>
            </a:r>
            <a:r>
              <a:rPr lang="zh-CN" altLang="en-US" b="1" u="sng" dirty="0">
                <a:solidFill>
                  <a:srgbClr val="FF0000"/>
                </a:solidFill>
              </a:rPr>
              <a:t>日偏食</a:t>
            </a:r>
            <a:r>
              <a:rPr lang="zh-CN" altLang="en-US" b="1" dirty="0"/>
              <a:t>。</a:t>
            </a:r>
            <a:endParaRPr lang="zh-CN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5712354" y="3925161"/>
            <a:ext cx="18577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月球挡住了</a:t>
            </a:r>
            <a:r>
              <a:rPr lang="zh-CN" altLang="en-US" b="1" dirty="0">
                <a:solidFill>
                  <a:srgbClr val="FF0000"/>
                </a:solidFill>
              </a:rPr>
              <a:t>中间</a:t>
            </a:r>
            <a:r>
              <a:rPr lang="zh-CN" altLang="en-US" b="1" dirty="0"/>
              <a:t>的太阳光时发生</a:t>
            </a:r>
            <a:r>
              <a:rPr lang="zh-CN" altLang="en-US" b="1" u="sng" dirty="0">
                <a:solidFill>
                  <a:srgbClr val="FF0000"/>
                </a:solidFill>
              </a:rPr>
              <a:t>日环食</a:t>
            </a:r>
            <a:r>
              <a:rPr lang="zh-CN" altLang="en-US" b="1" dirty="0"/>
              <a:t>。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49117" y="818229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日食的种类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10652" y="0"/>
            <a:ext cx="2468722" cy="818147"/>
            <a:chOff x="3310652" y="0"/>
            <a:chExt cx="2468722" cy="8181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4" b="12048"/>
            <a:stretch>
              <a:fillRect/>
            </a:stretch>
          </p:blipFill>
          <p:spPr>
            <a:xfrm>
              <a:off x="3310652" y="0"/>
              <a:ext cx="2468722" cy="818147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938116" y="96808"/>
              <a:ext cx="12137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拓  展</a:t>
              </a:r>
              <a:endPara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66498" y="1285521"/>
            <a:ext cx="4187687" cy="3139321"/>
          </a:xfrm>
          <a:prstGeom prst="rect">
            <a:avLst/>
          </a:prstGeom>
          <a:solidFill>
            <a:srgbClr val="FDEADA"/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zh-CN" altLang="en-US" sz="2200" b="1" dirty="0"/>
              <a:t>       金星运行到太阳与地球之间，恰巧三者排成一条直线时，就会出现金星凌日天象。凌日现象发生时，地球上的人们会看到金星在太阳的圆面上缓缓移动，从太阳的东边缘进入，最后从太阳西边缘移出。金星的直径和地球差不多大，凌日现象发生时，金星看上去像一个小黑点。</a:t>
            </a:r>
            <a:endParaRPr lang="zh-CN" altLang="en-US" sz="2200" b="1" dirty="0"/>
          </a:p>
        </p:txBody>
      </p:sp>
      <p:sp>
        <p:nvSpPr>
          <p:cNvPr id="6" name="矩形 5"/>
          <p:cNvSpPr/>
          <p:nvPr/>
        </p:nvSpPr>
        <p:spPr>
          <a:xfrm>
            <a:off x="266498" y="745162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金星凌日</a:t>
            </a:r>
            <a:endParaRPr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404" y="1272269"/>
            <a:ext cx="4191382" cy="2702568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gimg2.baidu.com/image_search/src=http%3A%2F%2F5b0988e595225.cdn.sohucs.com%2Fq_70%2Cc_zoom%2Cw_640%2Fimages%2F20171107%2F903f3c05536a4f90b3038870578e036b.gif&amp;refer=http%3A%2F%2F5b0988e595225.cdn.sohucs.com&amp;app=2002&amp;size=f9999,10000&amp;q=a80&amp;n=0&amp;g=0n&amp;fmt=jpeg?sec=1631931941&amp;t=7b646b7e920f9e7f05d5243c86d9f859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338759"/>
            <a:ext cx="5143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17271" y="3303933"/>
            <a:ext cx="1298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defRPr sz="2800" b="1" kern="0">
                <a:latin typeface="Times New Roman" panose="02020603050405020304"/>
                <a:ea typeface="宋体" panose="02010600030101010101" pitchFamily="2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5pPr>
            <a:lvl6pPr defTabSz="914400">
              <a:defRPr>
                <a:latin typeface="Calibri" panose="020F0502020204030204" pitchFamily="34" charset="0"/>
              </a:defRPr>
            </a:lvl6pPr>
            <a:lvl7pPr defTabSz="914400">
              <a:defRPr>
                <a:latin typeface="Calibri" panose="020F0502020204030204" pitchFamily="34" charset="0"/>
              </a:defRPr>
            </a:lvl7pPr>
            <a:lvl8pPr defTabSz="914400">
              <a:defRPr>
                <a:latin typeface="Calibri" panose="020F0502020204030204" pitchFamily="34" charset="0"/>
              </a:defRPr>
            </a:lvl8pPr>
            <a:lvl9pPr defTabSz="914400">
              <a:defRPr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540B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</a:rPr>
              <a:t>思考：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2540B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2491" y="3303932"/>
            <a:ext cx="4517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“金星凌日”是如何发生的？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62491" y="3835170"/>
            <a:ext cx="6575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金星的直径和地球差不多大，为什么金星看上去那么小？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4000">
              <a:srgbClr val="D0E4DD"/>
            </a:gs>
            <a:gs pos="0">
              <a:srgbClr val="E0EDE8"/>
            </a:gs>
            <a:gs pos="100000">
              <a:srgbClr val="C0DAD1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3603" y="415103"/>
            <a:ext cx="1117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540B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研  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540B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3603" y="999456"/>
            <a:ext cx="80714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在模拟实验过程中，我们观察到日食现象了吗，月球处于远近不同的位置时，看到的现象有何不同？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3603" y="3145641"/>
            <a:ext cx="80714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小结前面的学习，描述太阳系是一个怎样的天体系统。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3603" y="1891586"/>
            <a:ext cx="8256936" cy="11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10000"/>
              </a:lnSpc>
            </a:pPr>
            <a:r>
              <a:rPr lang="zh-CN" altLang="en-US" sz="2200" b="1" dirty="0">
                <a:solidFill>
                  <a:srgbClr val="D2322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在整个模拟实验中都观察到了日食。当月球位置距离地球较近时，月球能够挡住整个太阳，出现日全食现象；当月球位置距离地球稍远时，月球不能挡住整个太阳，出现日环食现象。</a:t>
            </a:r>
            <a:endParaRPr lang="zh-CN" altLang="en-US" sz="2200" b="1" dirty="0">
              <a:solidFill>
                <a:srgbClr val="D2322B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3603" y="3657504"/>
            <a:ext cx="8256936" cy="791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10000"/>
              </a:lnSpc>
            </a:pPr>
            <a:r>
              <a:rPr lang="zh-CN" altLang="en-US" sz="2200" b="1" dirty="0">
                <a:solidFill>
                  <a:srgbClr val="D2322B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太阳系中的天体都在有秩序地运动，行星围绕着恒星运动，卫星围绕着行星运动。</a:t>
            </a:r>
            <a:endParaRPr lang="zh-CN" altLang="en-US" sz="2200" b="1" dirty="0">
              <a:solidFill>
                <a:srgbClr val="D2322B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img2.baidu.com/image_search/src=http%3A%2F%2Finews.gtimg.com%2Fnewsapp_match%2F0%2F3287777445%2F0.jpg&amp;refer=http%3A%2F%2Finews.gtimg.com&amp;app=2002&amp;size=f9999,10000&amp;q=a80&amp;n=0&amp;g=0n&amp;fmt=jpeg?sec=1631842124&amp;t=f380e2c4bdc19630b0ff94edd9410b2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894" y="489800"/>
            <a:ext cx="5946213" cy="32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37"/>
          <a:stretch>
            <a:fillRect/>
          </a:stretch>
        </p:blipFill>
        <p:spPr>
          <a:xfrm>
            <a:off x="7042764" y="2698755"/>
            <a:ext cx="1953641" cy="2444745"/>
          </a:xfrm>
          <a:prstGeom prst="rect">
            <a:avLst/>
          </a:prstGeom>
        </p:spPr>
      </p:pic>
      <p:sp>
        <p:nvSpPr>
          <p:cNvPr id="5" name="AutoShape 27"/>
          <p:cNvSpPr>
            <a:spLocks noChangeArrowheads="1"/>
          </p:cNvSpPr>
          <p:nvPr/>
        </p:nvSpPr>
        <p:spPr bwMode="auto">
          <a:xfrm>
            <a:off x="3485322" y="3676191"/>
            <a:ext cx="3755997" cy="782602"/>
          </a:xfrm>
          <a:prstGeom prst="wedgeRoundRectCallout">
            <a:avLst>
              <a:gd name="adj1" fmla="val 57772"/>
              <a:gd name="adj2" fmla="val -36278"/>
              <a:gd name="adj3" fmla="val 16667"/>
            </a:avLst>
          </a:prstGeom>
          <a:solidFill>
            <a:srgbClr val="FBEBD8"/>
          </a:solidFill>
          <a:ln>
            <a:solidFill>
              <a:srgbClr val="FBA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</a:pP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在运行过程中，天体之间有时会发生一些有趣的天文现象。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日食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2830" y="692150"/>
            <a:ext cx="7002145" cy="349059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334815" y="276676"/>
            <a:ext cx="4825360" cy="4616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你知道这是一种什么天文现象吗？</a:t>
            </a:r>
            <a:endParaRPr lang="zh-CN" altLang="en-US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121712" y="889348"/>
            <a:ext cx="5319677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3.3  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日食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/>
          <p:nvPr>
            <p:custDataLst>
              <p:tags r:id="rId7"/>
            </p:custDataLst>
          </p:nvPr>
        </p:nvPicPr>
        <p:blipFill>
          <a:blip r:embed="rId8"/>
          <a:srcRect t="22630" b="16346"/>
          <a:stretch>
            <a:fillRect/>
          </a:stretch>
        </p:blipFill>
        <p:spPr>
          <a:xfrm>
            <a:off x="1910715" y="2963545"/>
            <a:ext cx="5420360" cy="2132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1149520" y="2643003"/>
            <a:ext cx="6844749" cy="461665"/>
          </a:xfrm>
          <a:prstGeom prst="rect">
            <a:avLst/>
          </a:prstGeom>
        </p:spPr>
        <p:txBody>
          <a:bodyPr wrap="square">
            <a:spAutoFit/>
          </a:bodyPr>
          <a:p>
            <a:pPr lvl="0" eaLnBrk="1" hangingPunct="1"/>
            <a:r>
              <a:rPr lang="zh-CN" altLang="zh-CN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你们观察过日食吗？知道日食是怎么发生的吗？</a:t>
            </a:r>
            <a:endParaRPr lang="zh-CN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85250" y="93663"/>
            <a:ext cx="139700" cy="44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3310652" y="0"/>
            <a:ext cx="2468722" cy="818147"/>
            <a:chOff x="3310652" y="0"/>
            <a:chExt cx="2468722" cy="81814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4" b="12048"/>
            <a:stretch>
              <a:fillRect/>
            </a:stretch>
          </p:blipFill>
          <p:spPr>
            <a:xfrm>
              <a:off x="3310652" y="0"/>
              <a:ext cx="2468722" cy="818147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3938116" y="96808"/>
              <a:ext cx="12137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Times New Roman" panose="02020603050405020304" pitchFamily="18" charset="0"/>
                  <a:ea typeface="楷体" panose="02010609060101010101" pitchFamily="49" charset="-122"/>
                  <a:sym typeface="Times New Roman" panose="02020603050405020304" pitchFamily="18" charset="0"/>
                </a:rPr>
                <a:t>探  索</a:t>
              </a:r>
              <a:endPara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06327" y="831566"/>
            <a:ext cx="2894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模拟三球运动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7" y="1450340"/>
            <a:ext cx="4836495" cy="28615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76191" y="1750240"/>
            <a:ext cx="3861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kern="100" dirty="0">
                <a:solidFill>
                  <a:srgbClr val="D2322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kern="100" dirty="0">
                <a:solidFill>
                  <a:srgbClr val="D2322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zh-CN" sz="2400" b="1" kern="100" dirty="0">
                <a:solidFill>
                  <a:srgbClr val="D2322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利用右图材料模拟太阳、地球和月球的运动</a:t>
            </a:r>
            <a:r>
              <a:rPr lang="zh-CN" altLang="en-US" sz="2400" b="1" kern="100" dirty="0">
                <a:solidFill>
                  <a:srgbClr val="D2322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5400" b="1" dirty="0">
              <a:solidFill>
                <a:srgbClr val="D2322B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76191" y="2797931"/>
            <a:ext cx="3861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kern="100" dirty="0">
                <a:solidFill>
                  <a:srgbClr val="D2322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kern="100" dirty="0">
                <a:solidFill>
                  <a:srgbClr val="D2322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400" b="1" kern="100" dirty="0">
                <a:solidFill>
                  <a:srgbClr val="D2322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记录：你在模拟实验中观察到了什么？</a:t>
            </a:r>
            <a:endParaRPr lang="zh-CN" altLang="en-US" sz="5400" b="1" dirty="0">
              <a:solidFill>
                <a:srgbClr val="D2322B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标注 7"/>
          <p:cNvSpPr/>
          <p:nvPr/>
        </p:nvSpPr>
        <p:spPr bwMode="auto">
          <a:xfrm>
            <a:off x="2966670" y="3887761"/>
            <a:ext cx="3639539" cy="848346"/>
          </a:xfrm>
          <a:prstGeom prst="wedgeRoundRectCallout">
            <a:avLst>
              <a:gd name="adj1" fmla="val -57278"/>
              <a:gd name="adj2" fmla="val -41917"/>
              <a:gd name="adj3" fmla="val 16667"/>
            </a:avLst>
          </a:prstGeom>
          <a:solidFill>
            <a:srgbClr val="F79646">
              <a:lumMod val="20000"/>
              <a:lumOff val="80000"/>
            </a:srgbClr>
          </a:solidFill>
          <a:ln w="15875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noProof="1">
                <a:solidFill>
                  <a:srgbClr val="33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我们如何利用这些物体来模拟太阳、地球、月球的运动？</a:t>
            </a:r>
            <a:endParaRPr lang="zh-CN" altLang="en-US" sz="2000" b="1" kern="0" noProof="1">
              <a:solidFill>
                <a:srgbClr val="33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68" y="696055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rgbClr val="2540B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说一说：</a:t>
            </a:r>
            <a:r>
              <a:rPr lang="zh-CN" altLang="zh-CN" sz="2400" b="1" kern="100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在模拟三球运动过的过程中</a:t>
            </a:r>
            <a:r>
              <a:rPr lang="zh-CN" altLang="en-US" sz="2400" b="1" kern="100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，</a:t>
            </a:r>
            <a:r>
              <a:rPr lang="zh-CN" altLang="zh-CN" sz="2400" b="1" kern="100" dirty="0"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你观察到了什么？</a:t>
            </a:r>
            <a:endParaRPr lang="zh-CN" altLang="en-US" sz="4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4" y="1518714"/>
            <a:ext cx="1008214" cy="1802765"/>
          </a:xfrm>
          <a:prstGeom prst="rect">
            <a:avLst/>
          </a:prstGeom>
        </p:spPr>
      </p:pic>
      <p:sp>
        <p:nvSpPr>
          <p:cNvPr id="6" name="AutoShape 27"/>
          <p:cNvSpPr>
            <a:spLocks noChangeArrowheads="1"/>
          </p:cNvSpPr>
          <p:nvPr/>
        </p:nvSpPr>
        <p:spPr bwMode="auto">
          <a:xfrm>
            <a:off x="1649171" y="1425949"/>
            <a:ext cx="5699883" cy="1079458"/>
          </a:xfrm>
          <a:prstGeom prst="wedgeRoundRectCallout">
            <a:avLst>
              <a:gd name="adj1" fmla="val -56003"/>
              <a:gd name="adj2" fmla="val 18115"/>
              <a:gd name="adj3" fmla="val 16667"/>
            </a:avLst>
          </a:prstGeom>
          <a:solidFill>
            <a:srgbClr val="FBEBD8"/>
          </a:solidFill>
          <a:ln>
            <a:solidFill>
              <a:srgbClr val="FBA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</a:pPr>
            <a:r>
              <a:rPr lang="zh-CN" altLang="en-US" sz="2000" b="1" dirty="0">
                <a:latin typeface="+mn-lt"/>
                <a:ea typeface="楷体" panose="02010609060101010101" pitchFamily="49" charset="-122"/>
              </a:rPr>
              <a:t>太阳、地球、月球三个天体的相对位置时刻在发生变化，在某一个特殊时刻，太阳、地球和月球有可能会</a:t>
            </a:r>
            <a:r>
              <a:rPr lang="zh-CN" altLang="en-US" sz="2000" b="1" dirty="0">
                <a:solidFill>
                  <a:srgbClr val="D2322B"/>
                </a:solidFill>
                <a:latin typeface="+mn-lt"/>
                <a:ea typeface="楷体" panose="02010609060101010101" pitchFamily="49" charset="-122"/>
              </a:rPr>
              <a:t>处在同一条直线上</a:t>
            </a:r>
            <a:r>
              <a:rPr lang="zh-CN" altLang="en-US" sz="2000" b="1" dirty="0">
                <a:latin typeface="+mn-lt"/>
                <a:ea typeface="楷体" panose="02010609060101010101" pitchFamily="49" charset="-122"/>
              </a:rPr>
              <a:t>。</a:t>
            </a:r>
            <a:endParaRPr lang="zh-CN" altLang="en-US" sz="2000" b="1" dirty="0">
              <a:latin typeface="+mn-lt"/>
              <a:ea typeface="楷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57" y="2844581"/>
            <a:ext cx="934767" cy="1729319"/>
          </a:xfrm>
          <a:prstGeom prst="rect">
            <a:avLst/>
          </a:prstGeom>
        </p:spPr>
      </p:pic>
      <p:sp>
        <p:nvSpPr>
          <p:cNvPr id="10" name="AutoShape 27"/>
          <p:cNvSpPr>
            <a:spLocks noChangeArrowheads="1"/>
          </p:cNvSpPr>
          <p:nvPr/>
        </p:nvSpPr>
        <p:spPr bwMode="auto">
          <a:xfrm>
            <a:off x="3126791" y="2979571"/>
            <a:ext cx="3280638" cy="789832"/>
          </a:xfrm>
          <a:prstGeom prst="wedgeRoundRectCallout">
            <a:avLst>
              <a:gd name="adj1" fmla="val 57305"/>
              <a:gd name="adj2" fmla="val 16437"/>
              <a:gd name="adj3" fmla="val 16667"/>
            </a:avLst>
          </a:prstGeom>
          <a:solidFill>
            <a:srgbClr val="FBEBD8"/>
          </a:solidFill>
          <a:ln>
            <a:solidFill>
              <a:srgbClr val="FBA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</a:pPr>
            <a:r>
              <a:rPr lang="zh-CN" altLang="en-US" sz="2000" b="1" dirty="0">
                <a:latin typeface="+mn-lt"/>
                <a:ea typeface="楷体" panose="02010609060101010101" pitchFamily="49" charset="-122"/>
              </a:rPr>
              <a:t>手电筒的光有时会被模拟月球的小球遮挡住。</a:t>
            </a:r>
            <a:endParaRPr lang="zh-CN" altLang="en-US" sz="2000" b="1" dirty="0">
              <a:latin typeface="+mn-lt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73344" y="3387537"/>
            <a:ext cx="8197309" cy="1277979"/>
          </a:xfrm>
          <a:prstGeom prst="rect">
            <a:avLst/>
          </a:prstGeom>
          <a:solidFill>
            <a:srgbClr val="F6CB50"/>
          </a:solidFill>
          <a:ln w="25400">
            <a:solidFill>
              <a:srgbClr val="DDDDDD"/>
            </a:solidFill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kern="0" dirty="0">
                <a:solidFill>
                  <a:srgbClr val="FF0000"/>
                </a:solidFill>
                <a:latin typeface="楷体" panose="02010609060101010101" pitchFamily="49" charset="-122"/>
                <a:ea typeface="黑体" panose="02010609060101010101" pitchFamily="49" charset="-122"/>
              </a:rPr>
              <a:t>小结：</a:t>
            </a:r>
            <a:r>
              <a:rPr lang="zh-CN" altLang="en-US" sz="2400" b="1" kern="0" dirty="0">
                <a:solidFill>
                  <a:srgbClr val="0000FF"/>
                </a:solidFill>
                <a:latin typeface="楷体" panose="02010609060101010101" pitchFamily="49" charset="-122"/>
                <a:ea typeface="黑体" panose="02010609060101010101" pitchFamily="49" charset="-122"/>
              </a:rPr>
              <a:t>随着日地月三个天体的位置变化，我们发现在某一个特殊时刻，太阳、地球和月球有可能会处在同一条直线上，模拟太阳的手电筒光线有可能会被挡住。</a:t>
            </a:r>
            <a:endParaRPr lang="zh-CN" altLang="en-US" sz="2400" b="1" kern="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026" name="Picture 2" descr="https://gimg2.baidu.com/image_search/src=http%3A%2F%2Fimg.mp.itc.cn%2Fupload%2F20160519%2Fb71a5d3389fd411ea92216d1531d28df.jpg&amp;refer=http%3A%2F%2Fimg.mp.itc.cn&amp;app=2002&amp;size=f9999,10000&amp;q=a80&amp;n=0&amp;g=0n&amp;fmt=jpeg?sec=1631869869&amp;t=63acfbd63a376f1b65885d4fd16d5e6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255" y="529487"/>
            <a:ext cx="4741488" cy="269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7330" y="1305560"/>
            <a:ext cx="5025390" cy="3120390"/>
            <a:chOff x="3146" y="2369"/>
            <a:chExt cx="7914" cy="4914"/>
          </a:xfrm>
        </p:grpSpPr>
        <p:pic>
          <p:nvPicPr>
            <p:cNvPr id="8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" y="2369"/>
              <a:ext cx="7915" cy="4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椭圆 2"/>
            <p:cNvSpPr/>
            <p:nvPr/>
          </p:nvSpPr>
          <p:spPr>
            <a:xfrm>
              <a:off x="5409" y="3362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>
              <p:custDataLst>
                <p:tags r:id="rId3"/>
              </p:custDataLst>
            </p:nvPr>
          </p:nvSpPr>
          <p:spPr>
            <a:xfrm>
              <a:off x="5438" y="3616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5245" y="121285"/>
            <a:ext cx="908875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27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探索二：如何模拟地球上的人可能会看到哪种日食现象？</a:t>
            </a:r>
            <a:endParaRPr lang="zh-CN" sz="27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1312" y="709457"/>
            <a:ext cx="82800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①用大小和颜色不同的纸片分别代表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太阳、地球和月球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906063" y="2213141"/>
            <a:ext cx="384810" cy="197485"/>
          </a:xfrm>
          <a:prstGeom prst="straightConnector1">
            <a:avLst/>
          </a:prstGeom>
          <a:ln w="19050">
            <a:solidFill>
              <a:srgbClr val="2540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09618" y="2443953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540B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地球</a:t>
            </a:r>
            <a:endParaRPr lang="zh-CN" altLang="en-US" sz="2400" b="1" dirty="0">
              <a:solidFill>
                <a:srgbClr val="2540B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649220" y="1802323"/>
            <a:ext cx="0" cy="410818"/>
          </a:xfrm>
          <a:prstGeom prst="straightConnector1">
            <a:avLst/>
          </a:prstGeom>
          <a:ln w="19050">
            <a:solidFill>
              <a:srgbClr val="2540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247507" y="1322547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540B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月球</a:t>
            </a:r>
            <a:endParaRPr lang="zh-CN" altLang="en-US" sz="2400" b="1" dirty="0">
              <a:solidFill>
                <a:srgbClr val="2540B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4365375" y="2029874"/>
            <a:ext cx="222250" cy="600710"/>
          </a:xfrm>
          <a:prstGeom prst="straightConnector1">
            <a:avLst/>
          </a:prstGeom>
          <a:ln w="19050">
            <a:solidFill>
              <a:srgbClr val="2540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272722" y="1550121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540B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太阳</a:t>
            </a:r>
            <a:endParaRPr lang="zh-CN" altLang="en-US" sz="2400" b="1" dirty="0">
              <a:solidFill>
                <a:srgbClr val="2540B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53355" y="1222375"/>
            <a:ext cx="389064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②三个天体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呈一条直线上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" y="1609090"/>
            <a:ext cx="5093970" cy="291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5252720" y="1818005"/>
            <a:ext cx="3851275" cy="171450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10000"/>
              </a:lnSpc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③在地球纸片上打上两个观察孔：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模拟日食发生时两个地区的人们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月球和观察孔高度一致）。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4" t="5003" r="34630" b="-835"/>
          <a:stretch>
            <a:fillRect/>
          </a:stretch>
        </p:blipFill>
        <p:spPr bwMode="auto">
          <a:xfrm>
            <a:off x="71755" y="1350010"/>
            <a:ext cx="1958340" cy="258889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681238" y="4313634"/>
            <a:ext cx="8280000" cy="8299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④将月球纸片转到离地球纸片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远近略有不同的两个位置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上，通过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两个观察孔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分别观察“日食”发生的情况。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9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2" t="7594" r="38047" b="8769"/>
          <a:stretch>
            <a:fillRect/>
          </a:stretch>
        </p:blipFill>
        <p:spPr bwMode="auto">
          <a:xfrm>
            <a:off x="3558540" y="1609090"/>
            <a:ext cx="1690370" cy="217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9"/>
          <p:cNvCxnSpPr/>
          <p:nvPr/>
        </p:nvCxnSpPr>
        <p:spPr>
          <a:xfrm>
            <a:off x="2251710" y="3796665"/>
            <a:ext cx="901065" cy="63563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6" grpId="0"/>
      <p:bldP spid="16" grpId="1"/>
      <p:bldP spid="18" grpId="0"/>
      <p:bldP spid="18" grpId="1"/>
      <p:bldP spid="6" grpId="0"/>
      <p:bldP spid="6" grpId="1"/>
      <p:bldP spid="11" grpId="0"/>
      <p:bldP spid="11" grpId="1"/>
      <p:bldP spid="15" grpId="0" bldLvl="0" animBg="1"/>
      <p:bldP spid="15" grpId="1" animBg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63823" y="638486"/>
          <a:ext cx="7739380" cy="4053840"/>
        </p:xfrm>
        <a:graphic>
          <a:graphicData uri="http://schemas.openxmlformats.org/drawingml/2006/table">
            <a:tbl>
              <a:tblPr/>
              <a:tblGrid>
                <a:gridCol w="1607820"/>
                <a:gridCol w="3033395"/>
                <a:gridCol w="3098055"/>
              </a:tblGrid>
              <a:tr h="534670">
                <a:tc gridSpan="3"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我的观察记录</a:t>
                      </a:r>
                      <a:endParaRPr lang="zh-CN" sz="3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760095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月球所处的位置</a:t>
                      </a:r>
                      <a:endParaRPr lang="zh-CN" sz="32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通过观察孔看到的现象（涂色）</a:t>
                      </a:r>
                      <a:endParaRPr lang="zh-CN" sz="32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9760">
                <a:tc vMerge="1"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zh-CN" sz="3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CN" altLang="en-US" sz="3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孔</a:t>
                      </a:r>
                      <a:endParaRPr lang="zh-CN" altLang="en-US" sz="32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zh-CN" sz="3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zh-CN" altLang="en-US" sz="3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孔</a:t>
                      </a:r>
                      <a:endParaRPr lang="zh-CN" altLang="en-US" sz="32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69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号（近）</a:t>
                      </a:r>
                      <a:endParaRPr lang="zh-CN" sz="32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3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endParaRPr lang="zh-CN" altLang="en-US" sz="3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699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24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号（远）</a:t>
                      </a:r>
                      <a:endParaRPr lang="zh-CN" sz="32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3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endParaRPr lang="zh-CN" altLang="en-US" sz="3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06327" y="115094"/>
            <a:ext cx="4100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汇总我们的观察结果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299970" y="2694940"/>
            <a:ext cx="768350" cy="655955"/>
            <a:chOff x="3452348" y="2512702"/>
            <a:chExt cx="1119652" cy="954522"/>
          </a:xfrm>
        </p:grpSpPr>
        <p:sp>
          <p:nvSpPr>
            <p:cNvPr id="16" name="椭圆 65"/>
            <p:cNvSpPr>
              <a:spLocks noChangeArrowheads="1"/>
            </p:cNvSpPr>
            <p:nvPr/>
          </p:nvSpPr>
          <p:spPr bwMode="auto">
            <a:xfrm>
              <a:off x="3452348" y="2512702"/>
              <a:ext cx="954000" cy="9545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椭圆 72"/>
            <p:cNvSpPr>
              <a:spLocks noChangeArrowheads="1"/>
            </p:cNvSpPr>
            <p:nvPr/>
          </p:nvSpPr>
          <p:spPr bwMode="auto">
            <a:xfrm>
              <a:off x="3618000" y="2512963"/>
              <a:ext cx="954000" cy="954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55645" y="2694940"/>
            <a:ext cx="654685" cy="655955"/>
            <a:chOff x="5098931" y="2512702"/>
            <a:chExt cx="954000" cy="954522"/>
          </a:xfrm>
          <a:solidFill>
            <a:schemeClr val="bg2">
              <a:lumMod val="50000"/>
            </a:schemeClr>
          </a:solidFill>
        </p:grpSpPr>
        <p:sp>
          <p:nvSpPr>
            <p:cNvPr id="18" name="椭圆 65"/>
            <p:cNvSpPr>
              <a:spLocks noChangeArrowheads="1"/>
            </p:cNvSpPr>
            <p:nvPr/>
          </p:nvSpPr>
          <p:spPr bwMode="auto">
            <a:xfrm>
              <a:off x="5098931" y="2512702"/>
              <a:ext cx="954000" cy="954522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椭圆 72"/>
            <p:cNvSpPr>
              <a:spLocks noChangeArrowheads="1"/>
            </p:cNvSpPr>
            <p:nvPr/>
          </p:nvSpPr>
          <p:spPr bwMode="auto">
            <a:xfrm>
              <a:off x="5098931" y="2512963"/>
              <a:ext cx="954000" cy="954000"/>
            </a:xfrm>
            <a:prstGeom prst="ellipse">
              <a:avLst/>
            </a:pr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11320" y="2653030"/>
            <a:ext cx="768350" cy="655955"/>
            <a:chOff x="6579862" y="2512702"/>
            <a:chExt cx="1119652" cy="954522"/>
          </a:xfrm>
        </p:grpSpPr>
        <p:sp>
          <p:nvSpPr>
            <p:cNvPr id="21" name="椭圆 72"/>
            <p:cNvSpPr>
              <a:spLocks noChangeArrowheads="1"/>
            </p:cNvSpPr>
            <p:nvPr/>
          </p:nvSpPr>
          <p:spPr bwMode="auto">
            <a:xfrm>
              <a:off x="6745514" y="2512963"/>
              <a:ext cx="954000" cy="95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椭圆 65"/>
            <p:cNvSpPr>
              <a:spLocks noChangeArrowheads="1"/>
            </p:cNvSpPr>
            <p:nvPr/>
          </p:nvSpPr>
          <p:spPr bwMode="auto">
            <a:xfrm>
              <a:off x="6579862" y="2512702"/>
              <a:ext cx="954000" cy="95452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361055" y="3842385"/>
            <a:ext cx="701040" cy="650875"/>
            <a:chOff x="5098931" y="3581518"/>
            <a:chExt cx="954000" cy="954522"/>
          </a:xfrm>
        </p:grpSpPr>
        <p:sp>
          <p:nvSpPr>
            <p:cNvPr id="25" name="椭圆 65"/>
            <p:cNvSpPr>
              <a:spLocks noChangeArrowheads="1"/>
            </p:cNvSpPr>
            <p:nvPr/>
          </p:nvSpPr>
          <p:spPr bwMode="auto">
            <a:xfrm>
              <a:off x="5098931" y="3581518"/>
              <a:ext cx="954000" cy="9545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椭圆 72"/>
            <p:cNvSpPr>
              <a:spLocks noChangeArrowheads="1"/>
            </p:cNvSpPr>
            <p:nvPr/>
          </p:nvSpPr>
          <p:spPr bwMode="auto">
            <a:xfrm>
              <a:off x="5249675" y="3732523"/>
              <a:ext cx="652512" cy="65251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376170" y="3842385"/>
            <a:ext cx="760730" cy="650875"/>
            <a:chOff x="3452348" y="3581518"/>
            <a:chExt cx="1035328" cy="954522"/>
          </a:xfrm>
        </p:grpSpPr>
        <p:sp>
          <p:nvSpPr>
            <p:cNvPr id="24" name="椭圆 65"/>
            <p:cNvSpPr>
              <a:spLocks noChangeArrowheads="1"/>
            </p:cNvSpPr>
            <p:nvPr/>
          </p:nvSpPr>
          <p:spPr bwMode="auto">
            <a:xfrm>
              <a:off x="3452348" y="3581518"/>
              <a:ext cx="954000" cy="9545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椭圆 72"/>
            <p:cNvSpPr>
              <a:spLocks noChangeArrowheads="1"/>
            </p:cNvSpPr>
            <p:nvPr/>
          </p:nvSpPr>
          <p:spPr bwMode="auto">
            <a:xfrm>
              <a:off x="3835164" y="3883528"/>
              <a:ext cx="652512" cy="65251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 flipH="1" flipV="1">
            <a:off x="4286250" y="3842385"/>
            <a:ext cx="760730" cy="650875"/>
            <a:chOff x="3452348" y="3581518"/>
            <a:chExt cx="1035328" cy="954522"/>
          </a:xfrm>
        </p:grpSpPr>
        <p:sp>
          <p:nvSpPr>
            <p:cNvPr id="32" name="椭圆 65"/>
            <p:cNvSpPr>
              <a:spLocks noChangeArrowheads="1"/>
            </p:cNvSpPr>
            <p:nvPr/>
          </p:nvSpPr>
          <p:spPr bwMode="auto">
            <a:xfrm>
              <a:off x="3452348" y="3581518"/>
              <a:ext cx="954000" cy="95452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椭圆 72"/>
            <p:cNvSpPr>
              <a:spLocks noChangeArrowheads="1"/>
            </p:cNvSpPr>
            <p:nvPr/>
          </p:nvSpPr>
          <p:spPr bwMode="auto">
            <a:xfrm>
              <a:off x="3835164" y="3883528"/>
              <a:ext cx="652512" cy="65251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gimg2.baidu.com/image_search/src=http%3A%2F%2Finews.gtimg.com%2Fnewsapp_match%2F0%2F11889886130%2F0.jpg&amp;refer=http%3A%2F%2Finews.gtimg.com&amp;app=2002&amp;size=f9999,10000&amp;q=a80&amp;n=0&amp;g=0n&amp;fmt=jpeg?sec=1631929082&amp;t=b796cb931afb773ea9dabab04c8297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407235"/>
            <a:ext cx="73723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85825" y="3396843"/>
            <a:ext cx="7372349" cy="1446550"/>
          </a:xfrm>
          <a:prstGeom prst="rect">
            <a:avLst/>
          </a:prstGeom>
          <a:solidFill>
            <a:schemeClr val="bg1"/>
          </a:solidFill>
          <a:ln w="19050">
            <a:solidFill>
              <a:srgbClr val="2540B0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200" b="1" dirty="0">
                <a:latin typeface="楷体" panose="02010609060101010101" pitchFamily="49" charset="-122"/>
                <a:ea typeface="楷体" panose="02010609060101010101" pitchFamily="49" charset="-122"/>
              </a:rPr>
              <a:t>    当月球运动到太阳和地球中间，如果三者正好处在</a:t>
            </a:r>
            <a:r>
              <a:rPr lang="zh-CN" altLang="en-US" sz="2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一条直线上</a:t>
            </a:r>
            <a:r>
              <a:rPr lang="zh-CN" altLang="en-US" sz="2200" b="1" dirty="0">
                <a:latin typeface="楷体" panose="02010609060101010101" pitchFamily="49" charset="-122"/>
                <a:ea typeface="楷体" panose="02010609060101010101" pitchFamily="49" charset="-122"/>
              </a:rPr>
              <a:t>时，月球就会挡住太阳射向地球的光，在地球上处于影子中的人，只能看到太阳的一部分或全部看不到，于是就发生了日食。</a:t>
            </a:r>
            <a:endParaRPr lang="zh-CN" altLang="en-US" sz="2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238*2473*549*54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  <p:tag name="KSO_WM_UNIT_PLACING_PICTURE_USER_VIEWPORT" val="{&quot;height&quot;:3359,&quot;width&quot;:8536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LIDE.ADDREMOVEWATERMARK" val="vQPnBbQyLF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TABLE_BEAUTIFY" val="smartTable{47b6ca18-d8ba-48a0-9091-eaff05da6790}"/>
</p:tagLst>
</file>

<file path=ppt/tags/tag8.xml><?xml version="1.0" encoding="utf-8"?>
<p:tagLst xmlns:p="http://schemas.openxmlformats.org/presentationml/2006/main">
  <p:tag name="KSO_WPP_MARK_KEY" val="5b872fed-e7f3-405e-a66f-d45f66487520"/>
  <p:tag name="COMMONDATA" val="eyJoZGlkIjoiZWIwNzQxYWMxNTY0ZTEwMGM4NjJhYTYzY2QxYTlkMjkifQ=="/>
</p:tagLst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1178</Words>
  <Application>WPS 演示</Application>
  <PresentationFormat>全屏显示(16:9)</PresentationFormat>
  <Paragraphs>114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Calibri Light</vt:lpstr>
      <vt:lpstr>等线 Light</vt:lpstr>
      <vt:lpstr>Times New Roman</vt:lpstr>
      <vt:lpstr>楷体</vt:lpstr>
      <vt:lpstr>黑体</vt:lpstr>
      <vt:lpstr>Times New Roman</vt:lpstr>
      <vt:lpstr>Calibri</vt:lpstr>
      <vt:lpstr>微软雅黑</vt:lpstr>
      <vt:lpstr>Arial Unicode MS</vt:lpstr>
      <vt:lpstr>等线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☞ ♚ ☜</cp:lastModifiedBy>
  <cp:revision>772</cp:revision>
  <dcterms:created xsi:type="dcterms:W3CDTF">2016-01-14T07:05:00Z</dcterms:created>
  <dcterms:modified xsi:type="dcterms:W3CDTF">2024-07-01T02:17:21Z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ICV">
    <vt:lpwstr>A05C767A9079442BB3F342195FA1A3B1_11</vt:lpwstr>
  </property>
  <property fmtid="{D5CDD505-2E9C-101B-9397-08002B2CF9AE}" pid="4" name="KSOTemplateUUID">
    <vt:lpwstr>v1.0_mb_HZKeumqF9+mLV1vDzpeNQQ==</vt:lpwstr>
  </property>
</Properties>
</file>